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Caveat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jymzGygYo5WrNcIeXNzZUFJmsa0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Caveat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font" Target="fonts/Cave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4043d7e0a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a4043d7e0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aTUR1oNzUg0" TargetMode="External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F9PxpNPLpg8" TargetMode="External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">
                <a:schemeClr val="accent1"/>
              </a:gs>
              <a:gs pos="100000">
                <a:srgbClr val="ED7D31">
                  <a:alpha val="40000"/>
                </a:srgbClr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0" y="6716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Blue scheduled pillbox" id="87" name="Google Shape;87;p1"/>
          <p:cNvPicPr preferRelativeResize="0"/>
          <p:nvPr/>
        </p:nvPicPr>
        <p:blipFill rotWithShape="1">
          <a:blip r:embed="rId3">
            <a:alphaModFix amt="40000"/>
          </a:blip>
          <a:srcRect b="-1" l="16419" r="32045" t="0"/>
          <a:stretch/>
        </p:blipFill>
        <p:spPr>
          <a:xfrm>
            <a:off x="6902452" y="6716"/>
            <a:ext cx="5289548" cy="685128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>
            <p:ph idx="1" type="subTitle"/>
          </p:nvPr>
        </p:nvSpPr>
        <p:spPr>
          <a:xfrm>
            <a:off x="1578043" y="3739764"/>
            <a:ext cx="5324405" cy="1198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</a:pPr>
            <a:r>
              <a:rPr lang="en-IN" sz="2000">
                <a:solidFill>
                  <a:srgbClr val="FFFFFF"/>
                </a:solidFill>
              </a:rPr>
              <a:t>ME 6705  Final Project</a:t>
            </a:r>
            <a:endParaRPr sz="2000"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lang="en-IN" sz="2000">
                <a:solidFill>
                  <a:srgbClr val="FFFFFF"/>
                </a:solidFill>
              </a:rPr>
              <a:t>by </a:t>
            </a:r>
            <a:r>
              <a:rPr lang="en-IN" sz="2000">
                <a:solidFill>
                  <a:srgbClr val="FFFFFF"/>
                </a:solidFill>
              </a:rPr>
              <a:t>Kushal Shah and Karthik Koundinya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89" name="Google Shape;89;p1"/>
          <p:cNvSpPr txBox="1"/>
          <p:nvPr>
            <p:ph type="ctrTitle"/>
          </p:nvPr>
        </p:nvSpPr>
        <p:spPr>
          <a:xfrm>
            <a:off x="1578043" y="590062"/>
            <a:ext cx="5347266" cy="28389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Font typeface="Calibri"/>
              <a:buNone/>
            </a:pPr>
            <a:r>
              <a:rPr lang="en-IN" sz="5600">
                <a:solidFill>
                  <a:srgbClr val="FFFFFF"/>
                </a:solidFill>
              </a:rPr>
              <a:t>Medical Pill Dispenser</a:t>
            </a:r>
            <a:endParaRPr/>
          </a:p>
        </p:txBody>
      </p:sp>
      <p:grpSp>
        <p:nvGrpSpPr>
          <p:cNvPr id="90" name="Google Shape;90;p1"/>
          <p:cNvGrpSpPr/>
          <p:nvPr/>
        </p:nvGrpSpPr>
        <p:grpSpPr>
          <a:xfrm>
            <a:off x="653696" y="1606411"/>
            <a:ext cx="465456" cy="581432"/>
            <a:chOff x="653696" y="1606411"/>
            <a:chExt cx="465456" cy="581432"/>
          </a:xfrm>
        </p:grpSpPr>
        <p:sp>
          <p:nvSpPr>
            <p:cNvPr id="91" name="Google Shape;91;p1"/>
            <p:cNvSpPr/>
            <p:nvPr/>
          </p:nvSpPr>
          <p:spPr>
            <a:xfrm>
              <a:off x="669236" y="1606411"/>
              <a:ext cx="139038" cy="139038"/>
            </a:xfrm>
            <a:custGeom>
              <a:rect b="b" l="l" r="r" t="t"/>
              <a:pathLst>
                <a:path extrusionOk="0" h="139038" w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1028014" y="1835705"/>
              <a:ext cx="91138" cy="91138"/>
            </a:xfrm>
            <a:custGeom>
              <a:rect b="b" l="l" r="r" t="t"/>
              <a:pathLst>
                <a:path extrusionOk="0" h="91138" w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53696" y="2060130"/>
              <a:ext cx="127713" cy="127713"/>
            </a:xfrm>
            <a:custGeom>
              <a:rect b="b" l="l" r="r" t="t"/>
              <a:pathLst>
                <a:path extrusionOk="0" h="127713" w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4" name="Google Shape;94;p1"/>
          <p:cNvCxnSpPr/>
          <p:nvPr/>
        </p:nvCxnSpPr>
        <p:spPr>
          <a:xfrm>
            <a:off x="1301262" y="3505200"/>
            <a:ext cx="0" cy="3352800"/>
          </a:xfrm>
          <a:prstGeom prst="straightConnector1">
            <a:avLst/>
          </a:prstGeom>
          <a:noFill/>
          <a:ln cap="sq" cmpd="sng" w="254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esk with stethoscope and computer keyboard" id="101" name="Google Shape;101;p2"/>
          <p:cNvPicPr preferRelativeResize="0"/>
          <p:nvPr/>
        </p:nvPicPr>
        <p:blipFill rotWithShape="1">
          <a:blip r:embed="rId3">
            <a:alphaModFix amt="35000"/>
          </a:blip>
          <a:srcRect b="15172" l="0" r="0" t="557"/>
          <a:stretch/>
        </p:blipFill>
        <p:spPr>
          <a:xfrm>
            <a:off x="20" y="10"/>
            <a:ext cx="12191981" cy="685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"/>
          <p:cNvSpPr txBox="1"/>
          <p:nvPr>
            <p:ph type="title"/>
          </p:nvPr>
        </p:nvSpPr>
        <p:spPr>
          <a:xfrm>
            <a:off x="1188069" y="381935"/>
            <a:ext cx="5366040" cy="23448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Calibri"/>
              <a:buNone/>
            </a:pPr>
            <a:r>
              <a:rPr lang="en-IN" sz="8000">
                <a:solidFill>
                  <a:srgbClr val="FFFFFF"/>
                </a:solidFill>
              </a:rPr>
              <a:t>Motivation</a:t>
            </a:r>
            <a:endParaRPr/>
          </a:p>
        </p:txBody>
      </p:sp>
      <p:grpSp>
        <p:nvGrpSpPr>
          <p:cNvPr id="103" name="Google Shape;103;p2"/>
          <p:cNvGrpSpPr/>
          <p:nvPr/>
        </p:nvGrpSpPr>
        <p:grpSpPr>
          <a:xfrm>
            <a:off x="10994200" y="554152"/>
            <a:ext cx="574177" cy="1075866"/>
            <a:chOff x="10994200" y="554152"/>
            <a:chExt cx="574177" cy="1075866"/>
          </a:xfrm>
        </p:grpSpPr>
        <p:sp>
          <p:nvSpPr>
            <p:cNvPr id="104" name="Google Shape;104;p2"/>
            <p:cNvSpPr/>
            <p:nvPr/>
          </p:nvSpPr>
          <p:spPr>
            <a:xfrm>
              <a:off x="11013369" y="554152"/>
              <a:ext cx="171515" cy="171515"/>
            </a:xfrm>
            <a:custGeom>
              <a:rect b="b" l="l" r="r" t="t"/>
              <a:pathLst>
                <a:path extrusionOk="0" h="171515" w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455951" y="837005"/>
              <a:ext cx="112426" cy="112426"/>
            </a:xfrm>
            <a:custGeom>
              <a:rect b="b" l="l" r="r" t="t"/>
              <a:pathLst>
                <a:path extrusionOk="0" h="112426" w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0994200" y="1472473"/>
              <a:ext cx="157545" cy="157545"/>
            </a:xfrm>
            <a:custGeom>
              <a:rect b="b" l="l" r="r" t="t"/>
              <a:pathLst>
                <a:path extrusionOk="0" h="157545" w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7" name="Google Shape;107;p2"/>
          <p:cNvCxnSpPr/>
          <p:nvPr/>
        </p:nvCxnSpPr>
        <p:spPr>
          <a:xfrm>
            <a:off x="623622" y="3610394"/>
            <a:ext cx="0" cy="3238728"/>
          </a:xfrm>
          <a:prstGeom prst="straightConnector1">
            <a:avLst/>
          </a:prstGeom>
          <a:noFill/>
          <a:ln cap="sq" cmpd="sng" w="254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08" name="Google Shape;108;p2"/>
          <p:cNvSpPr txBox="1"/>
          <p:nvPr>
            <p:ph idx="1" type="body"/>
          </p:nvPr>
        </p:nvSpPr>
        <p:spPr>
          <a:xfrm>
            <a:off x="1188069" y="3175552"/>
            <a:ext cx="5366041" cy="28091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IN" sz="1900"/>
              <a:t>While patients are in recovery, they need someone to give them regular medications.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IN" sz="1900"/>
              <a:t>This always requires regular availability of care givers, which might not always be possible.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IN" sz="1900"/>
              <a:t>We wanted to automate this process for multiple patients and multiple medications and remove dependence on care givers ,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-IN" sz="1900"/>
              <a:t>This is useful, especially in shared hospital rooms.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ircuit board" id="115" name="Google Shape;115;p3"/>
          <p:cNvPicPr preferRelativeResize="0"/>
          <p:nvPr/>
        </p:nvPicPr>
        <p:blipFill rotWithShape="1">
          <a:blip r:embed="rId3">
            <a:alphaModFix amt="35000"/>
          </a:blip>
          <a:srcRect b="0" l="0" r="0" t="15730"/>
          <a:stretch/>
        </p:blipFill>
        <p:spPr>
          <a:xfrm>
            <a:off x="20" y="10"/>
            <a:ext cx="12191981" cy="685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"/>
          <p:cNvSpPr txBox="1"/>
          <p:nvPr>
            <p:ph type="title"/>
          </p:nvPr>
        </p:nvSpPr>
        <p:spPr>
          <a:xfrm>
            <a:off x="1188068" y="381935"/>
            <a:ext cx="10148626" cy="13722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t/>
            </a:r>
            <a:endParaRPr sz="8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None/>
            </a:pPr>
            <a:r>
              <a:rPr lang="en-IN" sz="8000">
                <a:solidFill>
                  <a:srgbClr val="FFFFFF"/>
                </a:solidFill>
              </a:rPr>
              <a:t>Sensors and Actors used</a:t>
            </a:r>
            <a:endParaRPr/>
          </a:p>
        </p:txBody>
      </p:sp>
      <p:grpSp>
        <p:nvGrpSpPr>
          <p:cNvPr id="117" name="Google Shape;117;p3"/>
          <p:cNvGrpSpPr/>
          <p:nvPr/>
        </p:nvGrpSpPr>
        <p:grpSpPr>
          <a:xfrm>
            <a:off x="10994200" y="554152"/>
            <a:ext cx="574177" cy="1075866"/>
            <a:chOff x="10994200" y="554152"/>
            <a:chExt cx="574177" cy="1075866"/>
          </a:xfrm>
        </p:grpSpPr>
        <p:sp>
          <p:nvSpPr>
            <p:cNvPr id="118" name="Google Shape;118;p3"/>
            <p:cNvSpPr/>
            <p:nvPr/>
          </p:nvSpPr>
          <p:spPr>
            <a:xfrm>
              <a:off x="11013369" y="554152"/>
              <a:ext cx="171515" cy="171515"/>
            </a:xfrm>
            <a:custGeom>
              <a:rect b="b" l="l" r="r" t="t"/>
              <a:pathLst>
                <a:path extrusionOk="0" h="171515" w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1455951" y="837005"/>
              <a:ext cx="112426" cy="112426"/>
            </a:xfrm>
            <a:custGeom>
              <a:rect b="b" l="l" r="r" t="t"/>
              <a:pathLst>
                <a:path extrusionOk="0" h="112426" w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0994200" y="1472473"/>
              <a:ext cx="157545" cy="157545"/>
            </a:xfrm>
            <a:custGeom>
              <a:rect b="b" l="l" r="r" t="t"/>
              <a:pathLst>
                <a:path extrusionOk="0" h="157545" w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21" name="Google Shape;121;p3"/>
          <p:cNvCxnSpPr/>
          <p:nvPr/>
        </p:nvCxnSpPr>
        <p:spPr>
          <a:xfrm>
            <a:off x="623622" y="3610394"/>
            <a:ext cx="0" cy="3238728"/>
          </a:xfrm>
          <a:prstGeom prst="straightConnector1">
            <a:avLst/>
          </a:prstGeom>
          <a:noFill/>
          <a:ln cap="sq" cmpd="sng" w="254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22" name="Google Shape;122;p3"/>
          <p:cNvSpPr txBox="1"/>
          <p:nvPr>
            <p:ph idx="1" type="body"/>
          </p:nvPr>
        </p:nvSpPr>
        <p:spPr>
          <a:xfrm>
            <a:off x="1188068" y="2136080"/>
            <a:ext cx="5366041" cy="28091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 sz="2000"/>
              <a:t>Sensors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 sz="2000"/>
              <a:t>Temperature sensor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 sz="2000"/>
              <a:t>Accelerometer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 sz="2000"/>
              <a:t>Keypad</a:t>
            </a:r>
            <a:endParaRPr/>
          </a:p>
          <a:p>
            <a:pPr indent="-101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 sz="2000"/>
              <a:t>Actors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 sz="2000"/>
              <a:t>Buzzer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 sz="2000"/>
              <a:t>LED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IN" sz="2000"/>
              <a:t>DC motor with encoder (x2)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djustable measurement tool" id="129" name="Google Shape;129;p4"/>
          <p:cNvPicPr preferRelativeResize="0"/>
          <p:nvPr/>
        </p:nvPicPr>
        <p:blipFill rotWithShape="1">
          <a:blip r:embed="rId3">
            <a:alphaModFix amt="35000"/>
          </a:blip>
          <a:srcRect b="14173" l="0" r="0" t="1557"/>
          <a:stretch/>
        </p:blipFill>
        <p:spPr>
          <a:xfrm>
            <a:off x="20" y="10"/>
            <a:ext cx="12191981" cy="685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4"/>
          <p:cNvSpPr txBox="1"/>
          <p:nvPr>
            <p:ph type="title"/>
          </p:nvPr>
        </p:nvSpPr>
        <p:spPr>
          <a:xfrm>
            <a:off x="1188069" y="381935"/>
            <a:ext cx="8765876" cy="1640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Calibri"/>
              <a:buNone/>
            </a:pPr>
            <a:r>
              <a:rPr lang="en-IN" sz="5000">
                <a:solidFill>
                  <a:srgbClr val="FFFFFF"/>
                </a:solidFill>
              </a:rPr>
              <a:t>System Thresholds and Objectives achieved</a:t>
            </a:r>
            <a:endParaRPr/>
          </a:p>
        </p:txBody>
      </p:sp>
      <p:grpSp>
        <p:nvGrpSpPr>
          <p:cNvPr id="131" name="Google Shape;131;p4"/>
          <p:cNvGrpSpPr/>
          <p:nvPr/>
        </p:nvGrpSpPr>
        <p:grpSpPr>
          <a:xfrm>
            <a:off x="10994200" y="554152"/>
            <a:ext cx="574177" cy="1075866"/>
            <a:chOff x="10994200" y="554152"/>
            <a:chExt cx="574177" cy="1075866"/>
          </a:xfrm>
        </p:grpSpPr>
        <p:sp>
          <p:nvSpPr>
            <p:cNvPr id="132" name="Google Shape;132;p4"/>
            <p:cNvSpPr/>
            <p:nvPr/>
          </p:nvSpPr>
          <p:spPr>
            <a:xfrm>
              <a:off x="11013369" y="554152"/>
              <a:ext cx="171515" cy="171515"/>
            </a:xfrm>
            <a:custGeom>
              <a:rect b="b" l="l" r="r" t="t"/>
              <a:pathLst>
                <a:path extrusionOk="0" h="171515" w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11455951" y="837005"/>
              <a:ext cx="112426" cy="112426"/>
            </a:xfrm>
            <a:custGeom>
              <a:rect b="b" l="l" r="r" t="t"/>
              <a:pathLst>
                <a:path extrusionOk="0" h="112426" w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10994200" y="1472473"/>
              <a:ext cx="157545" cy="157545"/>
            </a:xfrm>
            <a:custGeom>
              <a:rect b="b" l="l" r="r" t="t"/>
              <a:pathLst>
                <a:path extrusionOk="0" h="157545" w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35" name="Google Shape;135;p4"/>
          <p:cNvCxnSpPr/>
          <p:nvPr/>
        </p:nvCxnSpPr>
        <p:spPr>
          <a:xfrm>
            <a:off x="623622" y="3610394"/>
            <a:ext cx="0" cy="3238728"/>
          </a:xfrm>
          <a:prstGeom prst="straightConnector1">
            <a:avLst/>
          </a:prstGeom>
          <a:noFill/>
          <a:ln cap="sq" cmpd="sng" w="254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36" name="Google Shape;136;p4"/>
          <p:cNvSpPr txBox="1"/>
          <p:nvPr>
            <p:ph idx="1" type="body"/>
          </p:nvPr>
        </p:nvSpPr>
        <p:spPr>
          <a:xfrm>
            <a:off x="1188069" y="2404192"/>
            <a:ext cx="6241431" cy="30890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 sz="1800"/>
              <a:t>The system is successfully able to fetch the pill schedule from the web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 sz="1800"/>
              <a:t>The buzzer alerts different patients using different types of sounds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 sz="1800"/>
              <a:t>Accelerometer detects pill dispensing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 sz="1800"/>
              <a:t>Temperature sensor detects notifies if the medicine is not stored at correct temperature using an LED.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 sz="1800"/>
              <a:t>PID control implemented on the motors for dispensing pills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 sz="1800"/>
              <a:t>Keypad used for patients to enter their authentication code.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IN" sz="1800"/>
              <a:t>Dispensing mechanism works with negligible error.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3" name="Google Shape;143;p5"/>
          <p:cNvGrpSpPr/>
          <p:nvPr/>
        </p:nvGrpSpPr>
        <p:grpSpPr>
          <a:xfrm>
            <a:off x="6741794" y="1931746"/>
            <a:ext cx="465456" cy="581432"/>
            <a:chOff x="6741794" y="1931746"/>
            <a:chExt cx="465456" cy="581432"/>
          </a:xfrm>
        </p:grpSpPr>
        <p:sp>
          <p:nvSpPr>
            <p:cNvPr id="144" name="Google Shape;144;p5"/>
            <p:cNvSpPr/>
            <p:nvPr/>
          </p:nvSpPr>
          <p:spPr>
            <a:xfrm>
              <a:off x="6757334" y="1931746"/>
              <a:ext cx="139038" cy="139038"/>
            </a:xfrm>
            <a:custGeom>
              <a:rect b="b" l="l" r="r" t="t"/>
              <a:pathLst>
                <a:path extrusionOk="0" h="139038" w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7116112" y="2141584"/>
              <a:ext cx="91138" cy="91138"/>
            </a:xfrm>
            <a:custGeom>
              <a:rect b="b" l="l" r="r" t="t"/>
              <a:pathLst>
                <a:path extrusionOk="0" h="91138" w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6741794" y="2385465"/>
              <a:ext cx="127713" cy="127713"/>
            </a:xfrm>
            <a:custGeom>
              <a:rect b="b" l="l" r="r" t="t"/>
              <a:pathLst>
                <a:path extrusionOk="0" h="127713" w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47" name="Google Shape;147;p5"/>
          <p:cNvCxnSpPr/>
          <p:nvPr/>
        </p:nvCxnSpPr>
        <p:spPr>
          <a:xfrm>
            <a:off x="875145" y="3496322"/>
            <a:ext cx="0" cy="3352800"/>
          </a:xfrm>
          <a:prstGeom prst="straightConnector1">
            <a:avLst/>
          </a:prstGeom>
          <a:noFill/>
          <a:ln cap="sq" cmpd="sng" w="254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cxnSp>
      <p:pic>
        <p:nvPicPr>
          <p:cNvPr id="148" name="Google Shape;148;p5" title="Automated Patient-Centric Medication Management Syste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375" y="0"/>
            <a:ext cx="113114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6"/>
          <p:cNvGrpSpPr/>
          <p:nvPr/>
        </p:nvGrpSpPr>
        <p:grpSpPr>
          <a:xfrm>
            <a:off x="6741794" y="1931746"/>
            <a:ext cx="465456" cy="581432"/>
            <a:chOff x="6741794" y="1931746"/>
            <a:chExt cx="465456" cy="581432"/>
          </a:xfrm>
        </p:grpSpPr>
        <p:sp>
          <p:nvSpPr>
            <p:cNvPr id="156" name="Google Shape;156;p6"/>
            <p:cNvSpPr/>
            <p:nvPr/>
          </p:nvSpPr>
          <p:spPr>
            <a:xfrm>
              <a:off x="6757334" y="1931746"/>
              <a:ext cx="139038" cy="139038"/>
            </a:xfrm>
            <a:custGeom>
              <a:rect b="b" l="l" r="r" t="t"/>
              <a:pathLst>
                <a:path extrusionOk="0" h="139038" w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7116112" y="2141584"/>
              <a:ext cx="91138" cy="91138"/>
            </a:xfrm>
            <a:custGeom>
              <a:rect b="b" l="l" r="r" t="t"/>
              <a:pathLst>
                <a:path extrusionOk="0" h="91138" w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6741794" y="2385465"/>
              <a:ext cx="127713" cy="127713"/>
            </a:xfrm>
            <a:custGeom>
              <a:rect b="b" l="l" r="r" t="t"/>
              <a:pathLst>
                <a:path extrusionOk="0" h="127713" w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59" name="Google Shape;159;p6"/>
          <p:cNvCxnSpPr/>
          <p:nvPr/>
        </p:nvCxnSpPr>
        <p:spPr>
          <a:xfrm>
            <a:off x="875145" y="3496322"/>
            <a:ext cx="0" cy="3352800"/>
          </a:xfrm>
          <a:prstGeom prst="straightConnector1">
            <a:avLst/>
          </a:prstGeom>
          <a:noFill/>
          <a:ln cap="sq" cmpd="sng" w="254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60" name="Google Shape;160;p6"/>
          <p:cNvSpPr txBox="1"/>
          <p:nvPr/>
        </p:nvSpPr>
        <p:spPr>
          <a:xfrm>
            <a:off x="10318300" y="5526725"/>
            <a:ext cx="1873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Continuous pill dispensing without error.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61" name="Google Shape;161;p6" title="Continuous Pill Dispensing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125" y="6950"/>
            <a:ext cx="98449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7"/>
          <p:cNvSpPr txBox="1"/>
          <p:nvPr>
            <p:ph type="title"/>
          </p:nvPr>
        </p:nvSpPr>
        <p:spPr>
          <a:xfrm>
            <a:off x="683400" y="365125"/>
            <a:ext cx="10670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>
                <a:solidFill>
                  <a:schemeClr val="lt1"/>
                </a:solidFill>
              </a:rPr>
              <a:t>System photos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 group of colorful wires on a white board&#10;&#10;Description automatically generated" id="168" name="Google Shape;168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8585" y="1675623"/>
            <a:ext cx="5081032" cy="38107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nk and yellow plastic cups on a table&#10;&#10;Description automatically generated" id="169" name="Google Shape;16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400000">
            <a:off x="1318528" y="1040493"/>
            <a:ext cx="3810775" cy="5081033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7"/>
          <p:cNvSpPr txBox="1"/>
          <p:nvPr/>
        </p:nvSpPr>
        <p:spPr>
          <a:xfrm>
            <a:off x="1842641" y="5629275"/>
            <a:ext cx="27625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External System (User end)</a:t>
            </a:r>
            <a:endParaRPr/>
          </a:p>
        </p:txBody>
      </p:sp>
      <p:sp>
        <p:nvSpPr>
          <p:cNvPr id="171" name="Google Shape;171;p7"/>
          <p:cNvSpPr txBox="1"/>
          <p:nvPr/>
        </p:nvSpPr>
        <p:spPr>
          <a:xfrm>
            <a:off x="8643957" y="5629275"/>
            <a:ext cx="113028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Circuitry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a4043d7e0a_0_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2a4043d7e0a_0_2"/>
          <p:cNvSpPr txBox="1"/>
          <p:nvPr/>
        </p:nvSpPr>
        <p:spPr>
          <a:xfrm rot="-1714144">
            <a:off x="1781439" y="1956820"/>
            <a:ext cx="8252516" cy="2774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100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Thank you!</a:t>
            </a:r>
            <a:endParaRPr b="1" sz="100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2023-12-04T16:43:12Z</dcterms:created>
  <dc:creator>Shah, Kushal Jignesh</dc:creator>
</cp:coreProperties>
</file>